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6" r:id="rId3"/>
    <p:sldId id="268" r:id="rId4"/>
    <p:sldId id="269" r:id="rId5"/>
    <p:sldId id="272" r:id="rId6"/>
    <p:sldId id="273" r:id="rId7"/>
    <p:sldId id="277" r:id="rId8"/>
    <p:sldId id="267" r:id="rId9"/>
    <p:sldId id="264" r:id="rId10"/>
    <p:sldId id="258" r:id="rId11"/>
    <p:sldId id="259" r:id="rId12"/>
    <p:sldId id="263" r:id="rId13"/>
    <p:sldId id="262" r:id="rId14"/>
    <p:sldId id="260" r:id="rId15"/>
    <p:sldId id="261" r:id="rId16"/>
    <p:sldId id="274" r:id="rId17"/>
    <p:sldId id="275" r:id="rId18"/>
    <p:sldId id="26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ormation Technology" initials="LG" lastIdx="4" clrIdx="0">
    <p:extLst>
      <p:ext uri="{19B8F6BF-5375-455C-9EA6-DF929625EA0E}">
        <p15:presenceInfo xmlns:p15="http://schemas.microsoft.com/office/powerpoint/2012/main" userId="Information Technolog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72" d="100"/>
          <a:sy n="72" d="100"/>
        </p:scale>
        <p:origin x="78" y="5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9-20T21:31:59.406" idx="1">
    <p:pos x="4526" y="1424"/>
    <p:text>andrew - or not pulling their weight?</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8-09-20T21:39:28.721" idx="3">
    <p:pos x="6939" y="2394"/>
    <p:text>add how they will use the VV.</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B678A9-0C8C-4F19-A677-A4E54ABD7652}" type="datetimeFigureOut">
              <a:rPr lang="en-US" smtClean="0"/>
              <a:t>9/21/2018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4C65F2-A6E3-454F-9F55-AA275ADEF3DC}" type="slidenum">
              <a:rPr lang="en-US" smtClean="0"/>
              <a:t>‹#›</a:t>
            </a:fld>
            <a:endParaRPr lang="en-US"/>
          </a:p>
        </p:txBody>
      </p:sp>
    </p:spTree>
    <p:extLst>
      <p:ext uri="{BB962C8B-B14F-4D97-AF65-F5344CB8AC3E}">
        <p14:creationId xmlns:p14="http://schemas.microsoft.com/office/powerpoint/2010/main" val="2315639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05BBBA-5763-4616-BA72-D1C86DEAFA24}"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89DC1-7F24-4F34-A5FE-FB8F8A924F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3124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5BBBA-5763-4616-BA72-D1C86DEAFA24}"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1581048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5BBBA-5763-4616-BA72-D1C86DEAFA24}"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3230633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05BBBA-5763-4616-BA72-D1C86DEAFA24}"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33557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205BBBA-5763-4616-BA72-D1C86DEAFA24}" type="datetimeFigureOut">
              <a:rPr lang="en-US" smtClean="0"/>
              <a:t>9/21/2018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89DC1-7F24-4F34-A5FE-FB8F8A924F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540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05BBBA-5763-4616-BA72-D1C86DEAFA24}"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206512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05BBBA-5763-4616-BA72-D1C86DEAFA24}" type="datetimeFigureOut">
              <a:rPr lang="en-US" smtClean="0"/>
              <a:t>9/21/2018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1824296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05BBBA-5763-4616-BA72-D1C86DEAFA24}" type="datetimeFigureOut">
              <a:rPr lang="en-US" smtClean="0"/>
              <a:t>9/21/2018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3284046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205BBBA-5763-4616-BA72-D1C86DEAFA24}" type="datetimeFigureOut">
              <a:rPr lang="en-US" smtClean="0"/>
              <a:t>9/21/2018</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123005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205BBBA-5763-4616-BA72-D1C86DEAFA24}" type="datetimeFigureOut">
              <a:rPr lang="en-US" smtClean="0"/>
              <a:t>9/21/2018</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F589DC1-7F24-4F34-A5FE-FB8F8A924F49}" type="slidenum">
              <a:rPr lang="en-US" smtClean="0"/>
              <a:t>‹#›</a:t>
            </a:fld>
            <a:endParaRPr lang="en-US"/>
          </a:p>
        </p:txBody>
      </p:sp>
    </p:spTree>
    <p:extLst>
      <p:ext uri="{BB962C8B-B14F-4D97-AF65-F5344CB8AC3E}">
        <p14:creationId xmlns:p14="http://schemas.microsoft.com/office/powerpoint/2010/main" val="175650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8205BBBA-5763-4616-BA72-D1C86DEAFA24}" type="datetimeFigureOut">
              <a:rPr lang="en-US" smtClean="0"/>
              <a:t>9/21/2018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89DC1-7F24-4F34-A5FE-FB8F8A924F49}" type="slidenum">
              <a:rPr lang="en-US" smtClean="0"/>
              <a:t>‹#›</a:t>
            </a:fld>
            <a:endParaRPr lang="en-US"/>
          </a:p>
        </p:txBody>
      </p:sp>
    </p:spTree>
    <p:extLst>
      <p:ext uri="{BB962C8B-B14F-4D97-AF65-F5344CB8AC3E}">
        <p14:creationId xmlns:p14="http://schemas.microsoft.com/office/powerpoint/2010/main" val="29588446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205BBBA-5763-4616-BA72-D1C86DEAFA24}" type="datetimeFigureOut">
              <a:rPr lang="en-US" smtClean="0"/>
              <a:t>9/21/2018</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F589DC1-7F24-4F34-A5FE-FB8F8A924F4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7334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27DAC-9725-4692-9BC7-7D432867A5EA}"/>
              </a:ext>
            </a:extLst>
          </p:cNvPr>
          <p:cNvSpPr>
            <a:spLocks noGrp="1"/>
          </p:cNvSpPr>
          <p:nvPr>
            <p:ph type="ctrTitle"/>
          </p:nvPr>
        </p:nvSpPr>
        <p:spPr/>
        <p:txBody>
          <a:bodyPr>
            <a:normAutofit/>
          </a:bodyPr>
          <a:lstStyle/>
          <a:p>
            <a:r>
              <a:rPr lang="en-US" sz="7000" dirty="0"/>
              <a:t>The Humanism Pocket Tool</a:t>
            </a:r>
          </a:p>
        </p:txBody>
      </p:sp>
      <p:sp>
        <p:nvSpPr>
          <p:cNvPr id="3" name="Subtitle 2">
            <a:extLst>
              <a:ext uri="{FF2B5EF4-FFF2-40B4-BE49-F238E27FC236}">
                <a16:creationId xmlns:a16="http://schemas.microsoft.com/office/drawing/2014/main" id="{E24E3855-B0CB-417A-99AC-36737B0AD17B}"/>
              </a:ext>
            </a:extLst>
          </p:cNvPr>
          <p:cNvSpPr>
            <a:spLocks noGrp="1"/>
          </p:cNvSpPr>
          <p:nvPr>
            <p:ph type="subTitle" idx="1"/>
          </p:nvPr>
        </p:nvSpPr>
        <p:spPr>
          <a:xfrm>
            <a:off x="1100051" y="4455619"/>
            <a:ext cx="10058400" cy="1493359"/>
          </a:xfrm>
        </p:spPr>
        <p:txBody>
          <a:bodyPr>
            <a:normAutofit/>
          </a:bodyPr>
          <a:lstStyle/>
          <a:p>
            <a:r>
              <a:rPr lang="en-US" sz="3000" dirty="0"/>
              <a:t>Finding the joy in treating challenging patients</a:t>
            </a:r>
          </a:p>
          <a:p>
            <a:r>
              <a:rPr lang="en-US" sz="1800" i="1" dirty="0">
                <a:solidFill>
                  <a:schemeClr val="accent1">
                    <a:lumMod val="75000"/>
                  </a:schemeClr>
                </a:solidFill>
              </a:rPr>
              <a:t>Greater </a:t>
            </a:r>
            <a:r>
              <a:rPr lang="en-US" sz="1800" i="1" dirty="0" err="1">
                <a:solidFill>
                  <a:schemeClr val="accent1">
                    <a:lumMod val="75000"/>
                  </a:schemeClr>
                </a:solidFill>
              </a:rPr>
              <a:t>los</a:t>
            </a:r>
            <a:r>
              <a:rPr lang="en-US" sz="1800" i="1" dirty="0">
                <a:solidFill>
                  <a:schemeClr val="accent1">
                    <a:lumMod val="75000"/>
                  </a:schemeClr>
                </a:solidFill>
              </a:rPr>
              <a:t> </a:t>
            </a:r>
            <a:r>
              <a:rPr lang="en-US" sz="1800" i="1" dirty="0" err="1">
                <a:solidFill>
                  <a:schemeClr val="accent1">
                    <a:lumMod val="75000"/>
                  </a:schemeClr>
                </a:solidFill>
              </a:rPr>
              <a:t>angeles</a:t>
            </a:r>
            <a:r>
              <a:rPr lang="en-US" sz="1800" i="1" dirty="0">
                <a:solidFill>
                  <a:schemeClr val="accent1">
                    <a:lumMod val="75000"/>
                  </a:schemeClr>
                </a:solidFill>
              </a:rPr>
              <a:t> Homeless PACT (HPACT)</a:t>
            </a:r>
          </a:p>
        </p:txBody>
      </p:sp>
      <p:pic>
        <p:nvPicPr>
          <p:cNvPr id="4" name="Picture 3" descr="C:\Users\andre\AppData\Local\Microsoft\Windows\INetCache\Content.Word\Pocket tool cover page photo small.jpg">
            <a:extLst>
              <a:ext uri="{FF2B5EF4-FFF2-40B4-BE49-F238E27FC236}">
                <a16:creationId xmlns:a16="http://schemas.microsoft.com/office/drawing/2014/main" id="{72EEE4F7-85FD-4325-9BF4-CD26A3D9970A}"/>
              </a:ext>
            </a:extLst>
          </p:cNvPr>
          <p:cNvPicPr/>
          <p:nvPr/>
        </p:nvPicPr>
        <p:blipFill>
          <a:blip r:embed="rId2" cstate="print">
            <a:extLst>
              <a:ext uri="{BEBA8EAE-BF5A-486C-A8C5-ECC9F3942E4B}">
                <a14:imgProps xmlns:a14="http://schemas.microsoft.com/office/drawing/2010/main">
                  <a14:imgLayer r:embed="rId3">
                    <a14:imgEffect>
                      <a14:brightnessContrast bright="6000"/>
                    </a14:imgEffect>
                  </a14:imgLayer>
                </a14:imgProps>
              </a:ext>
              <a:ext uri="{28A0092B-C50C-407E-A947-70E740481C1C}">
                <a14:useLocalDpi xmlns:a14="http://schemas.microsoft.com/office/drawing/2010/main" val="0"/>
              </a:ext>
            </a:extLst>
          </a:blip>
          <a:srcRect/>
          <a:stretch>
            <a:fillRect/>
          </a:stretch>
        </p:blipFill>
        <p:spPr bwMode="auto">
          <a:xfrm>
            <a:off x="4834890" y="965703"/>
            <a:ext cx="2522220" cy="1892935"/>
          </a:xfrm>
          <a:prstGeom prst="rect">
            <a:avLst/>
          </a:prstGeom>
          <a:noFill/>
          <a:ln>
            <a:noFill/>
          </a:ln>
        </p:spPr>
      </p:pic>
    </p:spTree>
    <p:extLst>
      <p:ext uri="{BB962C8B-B14F-4D97-AF65-F5344CB8AC3E}">
        <p14:creationId xmlns:p14="http://schemas.microsoft.com/office/powerpoint/2010/main" val="3241679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ABE3-E6EC-4F63-81B3-FA33F19DA0BF}"/>
              </a:ext>
            </a:extLst>
          </p:cNvPr>
          <p:cNvSpPr>
            <a:spLocks noGrp="1"/>
          </p:cNvSpPr>
          <p:nvPr>
            <p:ph type="title"/>
          </p:nvPr>
        </p:nvSpPr>
        <p:spPr/>
        <p:txBody>
          <a:bodyPr/>
          <a:lstStyle/>
          <a:p>
            <a:r>
              <a:rPr lang="en-US" dirty="0">
                <a:solidFill>
                  <a:schemeClr val="tx1"/>
                </a:solidFill>
              </a:rPr>
              <a:t>(2) Be warm</a:t>
            </a:r>
          </a:p>
        </p:txBody>
      </p:sp>
      <p:sp>
        <p:nvSpPr>
          <p:cNvPr id="3" name="Content Placeholder 2">
            <a:extLst>
              <a:ext uri="{FF2B5EF4-FFF2-40B4-BE49-F238E27FC236}">
                <a16:creationId xmlns:a16="http://schemas.microsoft.com/office/drawing/2014/main" id="{C52AD5AB-30C8-4604-B402-2B2051BFC042}"/>
              </a:ext>
            </a:extLst>
          </p:cNvPr>
          <p:cNvSpPr>
            <a:spLocks noGrp="1"/>
          </p:cNvSpPr>
          <p:nvPr>
            <p:ph idx="1"/>
          </p:nvPr>
        </p:nvSpPr>
        <p:spPr/>
        <p:txBody>
          <a:bodyPr>
            <a:normAutofit/>
          </a:bodyPr>
          <a:lstStyle/>
          <a:p>
            <a:r>
              <a:rPr lang="en-US" sz="2800" dirty="0"/>
              <a:t>Use your non-verbal behavior – tone of voice, physical proximity, touch, and mirroring patient movements – to reassure a patient that you are not angry, frightened, or disgusted. Begin by comparing your behavior in warm, professional relationships with your behavior with challenging patients. Then, adjust your behaviors with patients in the warm direction. </a:t>
            </a:r>
          </a:p>
        </p:txBody>
      </p:sp>
    </p:spTree>
    <p:extLst>
      <p:ext uri="{BB962C8B-B14F-4D97-AF65-F5344CB8AC3E}">
        <p14:creationId xmlns:p14="http://schemas.microsoft.com/office/powerpoint/2010/main" val="4026560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A7A68-DA85-4276-9F9C-700829B48659}"/>
              </a:ext>
            </a:extLst>
          </p:cNvPr>
          <p:cNvSpPr>
            <a:spLocks noGrp="1"/>
          </p:cNvSpPr>
          <p:nvPr>
            <p:ph type="title"/>
          </p:nvPr>
        </p:nvSpPr>
        <p:spPr/>
        <p:txBody>
          <a:bodyPr/>
          <a:lstStyle/>
          <a:p>
            <a:r>
              <a:rPr lang="en-US" dirty="0">
                <a:solidFill>
                  <a:schemeClr val="tx1"/>
                </a:solidFill>
              </a:rPr>
              <a:t>(3) Listen actively</a:t>
            </a:r>
          </a:p>
        </p:txBody>
      </p:sp>
      <p:sp>
        <p:nvSpPr>
          <p:cNvPr id="3" name="Content Placeholder 2">
            <a:extLst>
              <a:ext uri="{FF2B5EF4-FFF2-40B4-BE49-F238E27FC236}">
                <a16:creationId xmlns:a16="http://schemas.microsoft.com/office/drawing/2014/main" id="{0B7EFB8F-5B33-491A-8E88-DEFBB96568D6}"/>
              </a:ext>
            </a:extLst>
          </p:cNvPr>
          <p:cNvSpPr>
            <a:spLocks noGrp="1"/>
          </p:cNvSpPr>
          <p:nvPr>
            <p:ph idx="1"/>
          </p:nvPr>
        </p:nvSpPr>
        <p:spPr/>
        <p:txBody>
          <a:bodyPr>
            <a:normAutofit/>
          </a:bodyPr>
          <a:lstStyle/>
          <a:p>
            <a:r>
              <a:rPr lang="en-US" sz="2800" dirty="0"/>
              <a:t>Begin with a question like “What brings you here today?” For 3-5 minutes, use only open-ended questions, minimal encouragements to continue, restatement, and empathic remarks. </a:t>
            </a:r>
          </a:p>
        </p:txBody>
      </p:sp>
    </p:spTree>
    <p:extLst>
      <p:ext uri="{BB962C8B-B14F-4D97-AF65-F5344CB8AC3E}">
        <p14:creationId xmlns:p14="http://schemas.microsoft.com/office/powerpoint/2010/main" val="92258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16376-6444-4C65-95D9-B1D0A4C37901}"/>
              </a:ext>
            </a:extLst>
          </p:cNvPr>
          <p:cNvSpPr>
            <a:spLocks noGrp="1"/>
          </p:cNvSpPr>
          <p:nvPr>
            <p:ph type="title"/>
          </p:nvPr>
        </p:nvSpPr>
        <p:spPr/>
        <p:txBody>
          <a:bodyPr/>
          <a:lstStyle/>
          <a:p>
            <a:r>
              <a:rPr lang="en-US" dirty="0">
                <a:solidFill>
                  <a:schemeClr val="tx1"/>
                </a:solidFill>
              </a:rPr>
              <a:t>(4) Create a vivid vignette</a:t>
            </a:r>
          </a:p>
        </p:txBody>
      </p:sp>
      <p:sp>
        <p:nvSpPr>
          <p:cNvPr id="3" name="Content Placeholder 2">
            <a:extLst>
              <a:ext uri="{FF2B5EF4-FFF2-40B4-BE49-F238E27FC236}">
                <a16:creationId xmlns:a16="http://schemas.microsoft.com/office/drawing/2014/main" id="{F891A693-809B-47A5-81BA-1C8B759F1ED7}"/>
              </a:ext>
            </a:extLst>
          </p:cNvPr>
          <p:cNvSpPr>
            <a:spLocks noGrp="1"/>
          </p:cNvSpPr>
          <p:nvPr>
            <p:ph idx="1"/>
          </p:nvPr>
        </p:nvSpPr>
        <p:spPr/>
        <p:txBody>
          <a:bodyPr>
            <a:normAutofit/>
          </a:bodyPr>
          <a:lstStyle/>
          <a:p>
            <a:r>
              <a:rPr lang="en-US" sz="2800" dirty="0"/>
              <a:t>To discover the patient’s aspirations and obstacles, use active listening and questions such as “What matters to you?”, “What brings you joy?”, and “What gets in the way of you attaining your goals?”. Distill this information into a vivid vignette such as “35-year old Marine Corps Veteran, studying to be a pastor but haunted by an Iraqi torture chamber.” Tell the patient how you will use the vignette. Read the vivid vignette to the patient and ask what changes you should make. The vivid vignette reassures the patient that you see him or her as a person, not simply a diagnosis.</a:t>
            </a:r>
          </a:p>
        </p:txBody>
      </p:sp>
    </p:spTree>
    <p:extLst>
      <p:ext uri="{BB962C8B-B14F-4D97-AF65-F5344CB8AC3E}">
        <p14:creationId xmlns:p14="http://schemas.microsoft.com/office/powerpoint/2010/main" val="211636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DAF08-398C-4B82-85A8-29F6697C0F3E}"/>
              </a:ext>
            </a:extLst>
          </p:cNvPr>
          <p:cNvSpPr>
            <a:spLocks noGrp="1"/>
          </p:cNvSpPr>
          <p:nvPr>
            <p:ph type="title"/>
          </p:nvPr>
        </p:nvSpPr>
        <p:spPr/>
        <p:txBody>
          <a:bodyPr>
            <a:normAutofit fontScale="90000"/>
          </a:bodyPr>
          <a:lstStyle/>
          <a:p>
            <a:r>
              <a:rPr lang="en-US" dirty="0">
                <a:solidFill>
                  <a:schemeClr val="tx1"/>
                </a:solidFill>
              </a:rPr>
              <a:t>(5) Use the vivid vignette w/ other professionals to inspire and coordinate care</a:t>
            </a:r>
          </a:p>
        </p:txBody>
      </p:sp>
      <p:sp>
        <p:nvSpPr>
          <p:cNvPr id="3" name="Content Placeholder 2">
            <a:extLst>
              <a:ext uri="{FF2B5EF4-FFF2-40B4-BE49-F238E27FC236}">
                <a16:creationId xmlns:a16="http://schemas.microsoft.com/office/drawing/2014/main" id="{2A729F79-868D-43F7-B592-6DC53AA2360A}"/>
              </a:ext>
            </a:extLst>
          </p:cNvPr>
          <p:cNvSpPr>
            <a:spLocks noGrp="1"/>
          </p:cNvSpPr>
          <p:nvPr>
            <p:ph idx="1"/>
          </p:nvPr>
        </p:nvSpPr>
        <p:spPr/>
        <p:txBody>
          <a:bodyPr>
            <a:normAutofit/>
          </a:bodyPr>
          <a:lstStyle/>
          <a:p>
            <a:r>
              <a:rPr lang="en-US" sz="2800" dirty="0"/>
              <a:t>Refer to the patient using the vivid vignette in discussions with colleagues and in the ID or summary section of progress notes. This helps you and your colleagues to see the patient more vividly as a person, and to see your interactions with the patient as part of an evolving story, one in which you may become an important character. As you get to know the patient and the story evolves, update the vivid</a:t>
            </a:r>
            <a:r>
              <a:rPr lang="en-US" sz="2800" dirty="0">
                <a:solidFill>
                  <a:srgbClr val="FF0000"/>
                </a:solidFill>
              </a:rPr>
              <a:t> </a:t>
            </a:r>
            <a:r>
              <a:rPr lang="en-US" sz="2800" dirty="0"/>
              <a:t>vignette. </a:t>
            </a:r>
          </a:p>
        </p:txBody>
      </p:sp>
    </p:spTree>
    <p:extLst>
      <p:ext uri="{BB962C8B-B14F-4D97-AF65-F5344CB8AC3E}">
        <p14:creationId xmlns:p14="http://schemas.microsoft.com/office/powerpoint/2010/main" val="3702703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1299-42EC-40FD-BA55-13CA0FC7CA3B}"/>
              </a:ext>
            </a:extLst>
          </p:cNvPr>
          <p:cNvSpPr>
            <a:spLocks noGrp="1"/>
          </p:cNvSpPr>
          <p:nvPr>
            <p:ph type="title"/>
          </p:nvPr>
        </p:nvSpPr>
        <p:spPr/>
        <p:txBody>
          <a:bodyPr/>
          <a:lstStyle/>
          <a:p>
            <a:r>
              <a:rPr lang="en-US" dirty="0">
                <a:solidFill>
                  <a:schemeClr val="tx1"/>
                </a:solidFill>
              </a:rPr>
              <a:t>(6) During interprofessional meetings, listen actively and appreciate differences</a:t>
            </a:r>
          </a:p>
        </p:txBody>
      </p:sp>
      <p:sp>
        <p:nvSpPr>
          <p:cNvPr id="3" name="Content Placeholder 2">
            <a:extLst>
              <a:ext uri="{FF2B5EF4-FFF2-40B4-BE49-F238E27FC236}">
                <a16:creationId xmlns:a16="http://schemas.microsoft.com/office/drawing/2014/main" id="{E797961E-F31F-4C18-A36C-B0B566F18733}"/>
              </a:ext>
            </a:extLst>
          </p:cNvPr>
          <p:cNvSpPr>
            <a:spLocks noGrp="1"/>
          </p:cNvSpPr>
          <p:nvPr>
            <p:ph idx="1"/>
          </p:nvPr>
        </p:nvSpPr>
        <p:spPr/>
        <p:txBody>
          <a:bodyPr>
            <a:normAutofit/>
          </a:bodyPr>
          <a:lstStyle/>
          <a:p>
            <a:r>
              <a:rPr lang="en-US" sz="2800" dirty="0"/>
              <a:t>These two techniques - active listening and appreciating differences on your team - help you understand other team member’s assessments and treatment proposals and thereby create overall treatment plans no one person could design or deliver. Knowing that your team is both willing and effective allows you to remain humanistic with complex patients who would otherwise seem overwhelming (see #1).</a:t>
            </a:r>
          </a:p>
        </p:txBody>
      </p:sp>
    </p:spTree>
    <p:extLst>
      <p:ext uri="{BB962C8B-B14F-4D97-AF65-F5344CB8AC3E}">
        <p14:creationId xmlns:p14="http://schemas.microsoft.com/office/powerpoint/2010/main" val="2020522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0B3E9-33C8-4DEB-8369-C23C895A41B3}"/>
              </a:ext>
            </a:extLst>
          </p:cNvPr>
          <p:cNvSpPr>
            <a:spLocks noGrp="1"/>
          </p:cNvSpPr>
          <p:nvPr>
            <p:ph type="title"/>
          </p:nvPr>
        </p:nvSpPr>
        <p:spPr/>
        <p:txBody>
          <a:bodyPr/>
          <a:lstStyle/>
          <a:p>
            <a:r>
              <a:rPr lang="en-US" dirty="0">
                <a:solidFill>
                  <a:schemeClr val="tx1"/>
                </a:solidFill>
              </a:rPr>
              <a:t>(7) Know your colleagues as people</a:t>
            </a:r>
          </a:p>
        </p:txBody>
      </p:sp>
      <p:sp>
        <p:nvSpPr>
          <p:cNvPr id="3" name="Content Placeholder 2">
            <a:extLst>
              <a:ext uri="{FF2B5EF4-FFF2-40B4-BE49-F238E27FC236}">
                <a16:creationId xmlns:a16="http://schemas.microsoft.com/office/drawing/2014/main" id="{FA9DC581-1D5F-4D1B-AB95-E2EC069ACA69}"/>
              </a:ext>
            </a:extLst>
          </p:cNvPr>
          <p:cNvSpPr>
            <a:spLocks noGrp="1"/>
          </p:cNvSpPr>
          <p:nvPr>
            <p:ph idx="1"/>
          </p:nvPr>
        </p:nvSpPr>
        <p:spPr/>
        <p:txBody>
          <a:bodyPr>
            <a:normAutofit/>
          </a:bodyPr>
          <a:lstStyle/>
          <a:p>
            <a:r>
              <a:rPr lang="en-US" sz="2800" dirty="0"/>
              <a:t>The better you know your colleagues, the better you can see their points of view and the better you can understand their assessments and treatment proposals. Try this: on Monday mornings, check in with some of your team members by asking about their weekend. This will help you know them better. </a:t>
            </a:r>
          </a:p>
        </p:txBody>
      </p:sp>
    </p:spTree>
    <p:extLst>
      <p:ext uri="{BB962C8B-B14F-4D97-AF65-F5344CB8AC3E}">
        <p14:creationId xmlns:p14="http://schemas.microsoft.com/office/powerpoint/2010/main" val="3174057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507FB-832D-4AC9-97F5-5CAAAD95F30F}"/>
              </a:ext>
            </a:extLst>
          </p:cNvPr>
          <p:cNvSpPr>
            <a:spLocks noGrp="1"/>
          </p:cNvSpPr>
          <p:nvPr>
            <p:ph type="title"/>
          </p:nvPr>
        </p:nvSpPr>
        <p:spPr/>
        <p:txBody>
          <a:bodyPr/>
          <a:lstStyle/>
          <a:p>
            <a:r>
              <a:rPr lang="en-US" dirty="0"/>
              <a:t>Paired Exercise II</a:t>
            </a:r>
          </a:p>
        </p:txBody>
      </p:sp>
      <p:sp>
        <p:nvSpPr>
          <p:cNvPr id="3" name="Content Placeholder 2">
            <a:extLst>
              <a:ext uri="{FF2B5EF4-FFF2-40B4-BE49-F238E27FC236}">
                <a16:creationId xmlns:a16="http://schemas.microsoft.com/office/drawing/2014/main" id="{CCD9F26F-7065-46B6-BFEF-C23DD617CBA3}"/>
              </a:ext>
            </a:extLst>
          </p:cNvPr>
          <p:cNvSpPr>
            <a:spLocks noGrp="1"/>
          </p:cNvSpPr>
          <p:nvPr>
            <p:ph idx="1"/>
          </p:nvPr>
        </p:nvSpPr>
        <p:spPr/>
        <p:txBody>
          <a:bodyPr>
            <a:normAutofit/>
          </a:bodyPr>
          <a:lstStyle/>
          <a:p>
            <a:r>
              <a:rPr lang="en-US" sz="2800" dirty="0"/>
              <a:t>1) How would you use the HPT to manage the emotion in you elicited by your patient case?</a:t>
            </a:r>
          </a:p>
          <a:p>
            <a:r>
              <a:rPr lang="en-US" sz="2800" dirty="0"/>
              <a:t>2) In one sentence, describe your patient’s ID and include the Vivid Vignette</a:t>
            </a:r>
          </a:p>
        </p:txBody>
      </p:sp>
    </p:spTree>
    <p:extLst>
      <p:ext uri="{BB962C8B-B14F-4D97-AF65-F5344CB8AC3E}">
        <p14:creationId xmlns:p14="http://schemas.microsoft.com/office/powerpoint/2010/main" val="1062160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5C1C8-EC1E-4C89-AACB-4453AA15C650}"/>
              </a:ext>
            </a:extLst>
          </p:cNvPr>
          <p:cNvSpPr>
            <a:spLocks noGrp="1"/>
          </p:cNvSpPr>
          <p:nvPr>
            <p:ph type="title"/>
          </p:nvPr>
        </p:nvSpPr>
        <p:spPr/>
        <p:txBody>
          <a:bodyPr/>
          <a:lstStyle/>
          <a:p>
            <a:r>
              <a:rPr lang="en-US" dirty="0"/>
              <a:t>Wrap Up</a:t>
            </a:r>
          </a:p>
        </p:txBody>
      </p:sp>
      <p:sp>
        <p:nvSpPr>
          <p:cNvPr id="3" name="Content Placeholder 2">
            <a:extLst>
              <a:ext uri="{FF2B5EF4-FFF2-40B4-BE49-F238E27FC236}">
                <a16:creationId xmlns:a16="http://schemas.microsoft.com/office/drawing/2014/main" id="{80964509-E097-459E-855E-F0A46E314274}"/>
              </a:ext>
            </a:extLst>
          </p:cNvPr>
          <p:cNvSpPr>
            <a:spLocks noGrp="1"/>
          </p:cNvSpPr>
          <p:nvPr>
            <p:ph idx="1"/>
          </p:nvPr>
        </p:nvSpPr>
        <p:spPr/>
        <p:txBody>
          <a:bodyPr>
            <a:normAutofit/>
          </a:bodyPr>
          <a:lstStyle/>
          <a:p>
            <a:r>
              <a:rPr lang="en-US" sz="2800" dirty="0"/>
              <a:t>1) How can we make the HPT techniques even more time-efficient?</a:t>
            </a:r>
          </a:p>
          <a:p>
            <a:r>
              <a:rPr lang="en-US" sz="2800" dirty="0"/>
              <a:t>2) What other techniques do experienced clinicians use</a:t>
            </a:r>
            <a:r>
              <a:rPr lang="en-US" sz="2800" dirty="0">
                <a:solidFill>
                  <a:srgbClr val="FF0000"/>
                </a:solidFill>
              </a:rPr>
              <a:t> </a:t>
            </a:r>
            <a:r>
              <a:rPr lang="en-US" sz="2800" dirty="0"/>
              <a:t>when they experience strong emotions in response to a patient?</a:t>
            </a:r>
          </a:p>
          <a:p>
            <a:r>
              <a:rPr lang="en-US" sz="2800" dirty="0"/>
              <a:t>3) What if the clinician works primarily alone</a:t>
            </a:r>
            <a:r>
              <a:rPr lang="en-US" sz="2800" dirty="0">
                <a:solidFill>
                  <a:srgbClr val="FF0000"/>
                </a:solidFill>
              </a:rPr>
              <a:t> </a:t>
            </a:r>
            <a:r>
              <a:rPr lang="en-US" sz="2800" dirty="0"/>
              <a:t>without team members, how could they use the HPT?</a:t>
            </a:r>
          </a:p>
        </p:txBody>
      </p:sp>
    </p:spTree>
    <p:extLst>
      <p:ext uri="{BB962C8B-B14F-4D97-AF65-F5344CB8AC3E}">
        <p14:creationId xmlns:p14="http://schemas.microsoft.com/office/powerpoint/2010/main" val="109481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4F4F6-D191-4217-BFC3-577C6A1C1D72}"/>
              </a:ext>
            </a:extLst>
          </p:cNvPr>
          <p:cNvSpPr>
            <a:spLocks noGrp="1"/>
          </p:cNvSpPr>
          <p:nvPr>
            <p:ph type="title"/>
          </p:nvPr>
        </p:nvSpPr>
        <p:spPr/>
        <p:txBody>
          <a:bodyPr/>
          <a:lstStyle/>
          <a:p>
            <a:r>
              <a:rPr lang="en-US" dirty="0">
                <a:solidFill>
                  <a:srgbClr val="0070C0"/>
                </a:solidFill>
              </a:rPr>
              <a:t>Please collaborate with us!</a:t>
            </a:r>
          </a:p>
        </p:txBody>
      </p:sp>
      <p:sp>
        <p:nvSpPr>
          <p:cNvPr id="3" name="Content Placeholder 2">
            <a:extLst>
              <a:ext uri="{FF2B5EF4-FFF2-40B4-BE49-F238E27FC236}">
                <a16:creationId xmlns:a16="http://schemas.microsoft.com/office/drawing/2014/main" id="{93BBAF74-BD13-4B18-85C2-4C6B60C39E2D}"/>
              </a:ext>
            </a:extLst>
          </p:cNvPr>
          <p:cNvSpPr>
            <a:spLocks noGrp="1"/>
          </p:cNvSpPr>
          <p:nvPr>
            <p:ph idx="1"/>
          </p:nvPr>
        </p:nvSpPr>
        <p:spPr/>
        <p:txBody>
          <a:bodyPr>
            <a:normAutofit/>
          </a:bodyPr>
          <a:lstStyle/>
          <a:p>
            <a:r>
              <a:rPr lang="en-US" sz="2800" dirty="0"/>
              <a:t>The Humanism Pocket Tool is under continuous development by:</a:t>
            </a:r>
          </a:p>
          <a:p>
            <a:pPr lvl="2"/>
            <a:r>
              <a:rPr lang="en-US" sz="2800" dirty="0"/>
              <a:t>The VA Center of Excellence: Interprofessional Academic - Homeless Patient Aligned Care Team (COE-IA-HPACT) at the VA West Los Angeles Healthcare Center with support from the Arnold P. Gold Foundation.</a:t>
            </a:r>
          </a:p>
          <a:p>
            <a:pPr lvl="2"/>
            <a:r>
              <a:rPr lang="en-US" sz="2800" dirty="0"/>
              <a:t>For more HPT</a:t>
            </a:r>
            <a:r>
              <a:rPr lang="en-US" sz="2800" dirty="0">
                <a:solidFill>
                  <a:srgbClr val="FF0000"/>
                </a:solidFill>
              </a:rPr>
              <a:t> </a:t>
            </a:r>
            <a:r>
              <a:rPr lang="en-US" sz="2800" dirty="0"/>
              <a:t>cards to give to colleagues, send your address to: </a:t>
            </a:r>
            <a:r>
              <a:rPr lang="en-US" sz="2800" u="sng" dirty="0"/>
              <a:t>Andrew.Shaner@va.gov </a:t>
            </a:r>
            <a:r>
              <a:rPr lang="en-US" sz="2800" dirty="0"/>
              <a:t>or </a:t>
            </a:r>
            <a:r>
              <a:rPr lang="en-US" sz="2800" u="sng" dirty="0"/>
              <a:t>Andrew.Shaner@gmail.com</a:t>
            </a:r>
            <a:r>
              <a:rPr lang="en-US" sz="2800" dirty="0"/>
              <a:t>. </a:t>
            </a:r>
          </a:p>
          <a:p>
            <a:pPr lvl="2"/>
            <a:r>
              <a:rPr lang="en-US" sz="2800" dirty="0"/>
              <a:t>We’ll also send you the full manual and an offer to collaborate on further development.</a:t>
            </a:r>
          </a:p>
          <a:p>
            <a:endParaRPr lang="en-US" dirty="0"/>
          </a:p>
        </p:txBody>
      </p:sp>
    </p:spTree>
    <p:extLst>
      <p:ext uri="{BB962C8B-B14F-4D97-AF65-F5344CB8AC3E}">
        <p14:creationId xmlns:p14="http://schemas.microsoft.com/office/powerpoint/2010/main" val="1484664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A955C-3676-4D6C-B74F-71C66A468F8D}"/>
              </a:ext>
            </a:extLst>
          </p:cNvPr>
          <p:cNvSpPr>
            <a:spLocks noGrp="1"/>
          </p:cNvSpPr>
          <p:nvPr>
            <p:ph type="title"/>
          </p:nvPr>
        </p:nvSpPr>
        <p:spPr/>
        <p:txBody>
          <a:bodyPr/>
          <a:lstStyle/>
          <a:p>
            <a:r>
              <a:rPr lang="en-US" dirty="0">
                <a:solidFill>
                  <a:schemeClr val="tx1"/>
                </a:solidFill>
              </a:rPr>
              <a:t>Overview of the HPT</a:t>
            </a:r>
          </a:p>
        </p:txBody>
      </p:sp>
      <p:sp>
        <p:nvSpPr>
          <p:cNvPr id="3" name="Content Placeholder 2">
            <a:extLst>
              <a:ext uri="{FF2B5EF4-FFF2-40B4-BE49-F238E27FC236}">
                <a16:creationId xmlns:a16="http://schemas.microsoft.com/office/drawing/2014/main" id="{794703E9-89F4-4356-85E8-77362F79D8AA}"/>
              </a:ext>
            </a:extLst>
          </p:cNvPr>
          <p:cNvSpPr>
            <a:spLocks noGrp="1"/>
          </p:cNvSpPr>
          <p:nvPr>
            <p:ph idx="1"/>
          </p:nvPr>
        </p:nvSpPr>
        <p:spPr/>
        <p:txBody>
          <a:bodyPr>
            <a:normAutofit/>
          </a:bodyPr>
          <a:lstStyle/>
          <a:p>
            <a:r>
              <a:rPr lang="en-US" sz="2800" dirty="0"/>
              <a:t>Your brain is equipped with inborn, automatic, emotional responses biased to protect you from people who </a:t>
            </a:r>
            <a:r>
              <a:rPr lang="en-US" sz="2800" i="1" dirty="0"/>
              <a:t>might</a:t>
            </a:r>
            <a:r>
              <a:rPr lang="en-US" sz="2800" dirty="0"/>
              <a:t> be dangerous, infectious, or time-consuming. These emotions can sneak up on you. In our work with homeless patients, our interprofessional team had to address these issues head on so we could strive for stronger quality care and provider-patient interactions, while minimizing provider burnout. We developed the Humanism Pocket Tool (HPT) to guide us.  The following</a:t>
            </a:r>
            <a:r>
              <a:rPr lang="en-US" sz="2800" dirty="0">
                <a:solidFill>
                  <a:srgbClr val="FF0000"/>
                </a:solidFill>
              </a:rPr>
              <a:t> </a:t>
            </a:r>
            <a:r>
              <a:rPr lang="en-US" sz="2800" dirty="0"/>
              <a:t>HPT techniques can be used to adjust your brain and stay humanistic with patients that trigger these strong emotions in you. </a:t>
            </a:r>
          </a:p>
        </p:txBody>
      </p:sp>
    </p:spTree>
    <p:extLst>
      <p:ext uri="{BB962C8B-B14F-4D97-AF65-F5344CB8AC3E}">
        <p14:creationId xmlns:p14="http://schemas.microsoft.com/office/powerpoint/2010/main" val="2913644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AEF1C-1EA6-437B-9F76-ADE85FF9BB0D}"/>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1C0E12D6-2455-45C2-9651-847AB378DC45}"/>
              </a:ext>
            </a:extLst>
          </p:cNvPr>
          <p:cNvSpPr>
            <a:spLocks noGrp="1"/>
          </p:cNvSpPr>
          <p:nvPr>
            <p:ph idx="1"/>
          </p:nvPr>
        </p:nvSpPr>
        <p:spPr/>
        <p:txBody>
          <a:bodyPr/>
          <a:lstStyle/>
          <a:p>
            <a:pPr lvl="0"/>
            <a:r>
              <a:rPr lang="en-US" sz="2800" dirty="0"/>
              <a:t>1) Explain how inborn automatic emotional responses, especially to underserved patient populations, can sneak up on clinicians. </a:t>
            </a:r>
          </a:p>
          <a:p>
            <a:pPr lvl="0"/>
            <a:r>
              <a:rPr lang="en-US" sz="2800" dirty="0"/>
              <a:t>2) List and describe seven techniques to help us adjust these responses and stay humanistic. </a:t>
            </a:r>
          </a:p>
          <a:p>
            <a:pPr lvl="0"/>
            <a:r>
              <a:rPr lang="en-US" sz="2800" dirty="0"/>
              <a:t>3) Create and use a brief vivid description of a patient.</a:t>
            </a:r>
          </a:p>
          <a:p>
            <a:endParaRPr lang="en-US" dirty="0"/>
          </a:p>
        </p:txBody>
      </p:sp>
    </p:spTree>
    <p:extLst>
      <p:ext uri="{BB962C8B-B14F-4D97-AF65-F5344CB8AC3E}">
        <p14:creationId xmlns:p14="http://schemas.microsoft.com/office/powerpoint/2010/main" val="231524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A801A-B116-4A60-8436-2CBBBF6C99DE}"/>
              </a:ext>
            </a:extLst>
          </p:cNvPr>
          <p:cNvSpPr>
            <a:spLocks noGrp="1"/>
          </p:cNvSpPr>
          <p:nvPr>
            <p:ph type="title"/>
          </p:nvPr>
        </p:nvSpPr>
        <p:spPr/>
        <p:txBody>
          <a:bodyPr/>
          <a:lstStyle/>
          <a:p>
            <a:r>
              <a:rPr lang="en-US" dirty="0"/>
              <a:t>HPACT Humanism Committee</a:t>
            </a:r>
          </a:p>
        </p:txBody>
      </p:sp>
      <p:sp>
        <p:nvSpPr>
          <p:cNvPr id="3" name="Content Placeholder 2">
            <a:extLst>
              <a:ext uri="{FF2B5EF4-FFF2-40B4-BE49-F238E27FC236}">
                <a16:creationId xmlns:a16="http://schemas.microsoft.com/office/drawing/2014/main" id="{4B351EA5-FE7E-4082-BF25-FFFFF052363C}"/>
              </a:ext>
            </a:extLst>
          </p:cNvPr>
          <p:cNvSpPr>
            <a:spLocks noGrp="1"/>
          </p:cNvSpPr>
          <p:nvPr>
            <p:ph idx="1"/>
          </p:nvPr>
        </p:nvSpPr>
        <p:spPr/>
        <p:txBody>
          <a:bodyPr>
            <a:normAutofit/>
          </a:bodyPr>
          <a:lstStyle/>
          <a:p>
            <a:r>
              <a:rPr lang="en-US" sz="2800" dirty="0"/>
              <a:t>Andrew </a:t>
            </a:r>
            <a:r>
              <a:rPr lang="en-US" sz="2800" dirty="0" err="1"/>
              <a:t>Shaner</a:t>
            </a:r>
            <a:r>
              <a:rPr lang="en-US" sz="2800" dirty="0"/>
              <a:t>, MD, Psychiatry</a:t>
            </a:r>
          </a:p>
          <a:p>
            <a:r>
              <a:rPr lang="en-US" sz="2800" dirty="0"/>
              <a:t>Lillian Gelberg, MD, MSPH, Family Medicine</a:t>
            </a:r>
          </a:p>
          <a:p>
            <a:r>
              <a:rPr lang="en-US" sz="2800" dirty="0"/>
              <a:t>Kristin Kopelson, FNP, Nurse Practitioner</a:t>
            </a:r>
          </a:p>
          <a:p>
            <a:r>
              <a:rPr lang="en-US" sz="2800" dirty="0"/>
              <a:t>Michael Soh, PhD, Medical Education</a:t>
            </a:r>
          </a:p>
          <a:p>
            <a:r>
              <a:rPr lang="en-US" sz="2800" dirty="0"/>
              <a:t>Margaret Stuber, MD, Psychiatry</a:t>
            </a:r>
          </a:p>
          <a:p>
            <a:r>
              <a:rPr lang="en-US" sz="2800" dirty="0"/>
              <a:t>Carole Warde, MD, MPH, Internal Medicine</a:t>
            </a:r>
          </a:p>
        </p:txBody>
      </p:sp>
    </p:spTree>
    <p:extLst>
      <p:ext uri="{BB962C8B-B14F-4D97-AF65-F5344CB8AC3E}">
        <p14:creationId xmlns:p14="http://schemas.microsoft.com/office/powerpoint/2010/main" val="3363524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E21CA5-5FA8-4824-8CD8-2F8BF3C893B2}"/>
              </a:ext>
            </a:extLst>
          </p:cNvPr>
          <p:cNvSpPr>
            <a:spLocks noGrp="1"/>
          </p:cNvSpPr>
          <p:nvPr>
            <p:ph type="title"/>
          </p:nvPr>
        </p:nvSpPr>
        <p:spPr/>
        <p:txBody>
          <a:bodyPr/>
          <a:lstStyle/>
          <a:p>
            <a:r>
              <a:rPr lang="en-US" dirty="0"/>
              <a:t>Group Reflection</a:t>
            </a:r>
          </a:p>
        </p:txBody>
      </p:sp>
      <p:sp>
        <p:nvSpPr>
          <p:cNvPr id="3" name="Content Placeholder 2">
            <a:extLst>
              <a:ext uri="{FF2B5EF4-FFF2-40B4-BE49-F238E27FC236}">
                <a16:creationId xmlns:a16="http://schemas.microsoft.com/office/drawing/2014/main" id="{50866BE7-E4D7-439A-BE1F-4E93C398D1CF}"/>
              </a:ext>
            </a:extLst>
          </p:cNvPr>
          <p:cNvSpPr>
            <a:spLocks noGrp="1"/>
          </p:cNvSpPr>
          <p:nvPr>
            <p:ph idx="1"/>
          </p:nvPr>
        </p:nvSpPr>
        <p:spPr/>
        <p:txBody>
          <a:bodyPr>
            <a:normAutofit lnSpcReduction="10000"/>
          </a:bodyPr>
          <a:lstStyle/>
          <a:p>
            <a:r>
              <a:rPr lang="en-US" sz="2800" dirty="0"/>
              <a:t>1. Raise your hand if, in the past month, a patient was angry with you. </a:t>
            </a:r>
          </a:p>
          <a:p>
            <a:endParaRPr lang="en-US" sz="2800" dirty="0"/>
          </a:p>
          <a:p>
            <a:r>
              <a:rPr lang="en-US" sz="2800" dirty="0"/>
              <a:t>2. Raise your hand if, in the past month, you were angry with a patient.</a:t>
            </a:r>
          </a:p>
          <a:p>
            <a:endParaRPr lang="en-US" sz="2800" dirty="0"/>
          </a:p>
          <a:p>
            <a:r>
              <a:rPr lang="en-US" sz="2800" dirty="0"/>
              <a:t>3. Now raise your hand if, in the past month, a patient who had been previously angry with you, or with whom you had been angry, gave you a hug, or some other expression of gratitude.</a:t>
            </a:r>
          </a:p>
        </p:txBody>
      </p:sp>
    </p:spTree>
    <p:extLst>
      <p:ext uri="{BB962C8B-B14F-4D97-AF65-F5344CB8AC3E}">
        <p14:creationId xmlns:p14="http://schemas.microsoft.com/office/powerpoint/2010/main" val="1075150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0D71-E9E3-456C-B122-2FB8634E454F}"/>
              </a:ext>
            </a:extLst>
          </p:cNvPr>
          <p:cNvSpPr>
            <a:spLocks noGrp="1"/>
          </p:cNvSpPr>
          <p:nvPr>
            <p:ph type="title"/>
          </p:nvPr>
        </p:nvSpPr>
        <p:spPr/>
        <p:txBody>
          <a:bodyPr/>
          <a:lstStyle/>
          <a:p>
            <a:r>
              <a:rPr lang="en-US" dirty="0"/>
              <a:t>Paired Exercise I</a:t>
            </a:r>
          </a:p>
        </p:txBody>
      </p:sp>
      <p:sp>
        <p:nvSpPr>
          <p:cNvPr id="3" name="Content Placeholder 2">
            <a:extLst>
              <a:ext uri="{FF2B5EF4-FFF2-40B4-BE49-F238E27FC236}">
                <a16:creationId xmlns:a16="http://schemas.microsoft.com/office/drawing/2014/main" id="{9934E7D3-EA18-4EBA-9C56-2EE5ED8FD091}"/>
              </a:ext>
            </a:extLst>
          </p:cNvPr>
          <p:cNvSpPr>
            <a:spLocks noGrp="1"/>
          </p:cNvSpPr>
          <p:nvPr>
            <p:ph idx="1"/>
          </p:nvPr>
        </p:nvSpPr>
        <p:spPr/>
        <p:txBody>
          <a:bodyPr>
            <a:normAutofit/>
          </a:bodyPr>
          <a:lstStyle/>
          <a:p>
            <a:r>
              <a:rPr lang="en-US" sz="2800" dirty="0"/>
              <a:t>1) Description of a case that evoked anger, frustration, disgust in you</a:t>
            </a:r>
          </a:p>
          <a:p>
            <a:r>
              <a:rPr lang="en-US" sz="2800" dirty="0"/>
              <a:t>2) Emotion you felt and what provoked it</a:t>
            </a:r>
          </a:p>
          <a:p>
            <a:r>
              <a:rPr lang="en-US" sz="2800" dirty="0"/>
              <a:t>3) How that emotion affected care</a:t>
            </a:r>
          </a:p>
          <a:p>
            <a:r>
              <a:rPr lang="en-US" sz="2800" dirty="0"/>
              <a:t>4) What you did to manage that emotion</a:t>
            </a:r>
          </a:p>
          <a:p>
            <a:r>
              <a:rPr lang="en-US" sz="2800" dirty="0"/>
              <a:t>5) How you describe the patient to colleagues or in the ID section of progress notes</a:t>
            </a:r>
          </a:p>
        </p:txBody>
      </p:sp>
    </p:spTree>
    <p:extLst>
      <p:ext uri="{BB962C8B-B14F-4D97-AF65-F5344CB8AC3E}">
        <p14:creationId xmlns:p14="http://schemas.microsoft.com/office/powerpoint/2010/main" val="1581857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Humanism Pocket Tool (HPT)</a:t>
            </a:r>
          </a:p>
        </p:txBody>
      </p:sp>
      <p:sp>
        <p:nvSpPr>
          <p:cNvPr id="3" name="Content Placeholder 2"/>
          <p:cNvSpPr>
            <a:spLocks noGrp="1"/>
          </p:cNvSpPr>
          <p:nvPr>
            <p:ph idx="1"/>
          </p:nvPr>
        </p:nvSpPr>
        <p:spPr/>
        <p:txBody>
          <a:bodyPr/>
          <a:lstStyle/>
          <a:p>
            <a:r>
              <a:rPr lang="en-US" dirty="0"/>
              <a:t>The HPT has 7 tools</a:t>
            </a:r>
          </a:p>
          <a:p>
            <a:r>
              <a:rPr lang="en-US" dirty="0">
                <a:solidFill>
                  <a:schemeClr val="tx1"/>
                </a:solidFill>
              </a:rPr>
              <a:t>(1) Coach yourself toward a caring frame of mind</a:t>
            </a:r>
          </a:p>
          <a:p>
            <a:r>
              <a:rPr lang="en-US" dirty="0">
                <a:solidFill>
                  <a:schemeClr val="tx1"/>
                </a:solidFill>
              </a:rPr>
              <a:t>(2) Be warm</a:t>
            </a:r>
          </a:p>
          <a:p>
            <a:r>
              <a:rPr lang="en-US" dirty="0">
                <a:solidFill>
                  <a:schemeClr val="tx1"/>
                </a:solidFill>
              </a:rPr>
              <a:t>(3) Listen actively</a:t>
            </a:r>
          </a:p>
          <a:p>
            <a:r>
              <a:rPr lang="en-US" dirty="0">
                <a:solidFill>
                  <a:schemeClr val="tx1"/>
                </a:solidFill>
              </a:rPr>
              <a:t>(4) Create a vivid vignette</a:t>
            </a:r>
          </a:p>
          <a:p>
            <a:r>
              <a:rPr lang="en-US" dirty="0">
                <a:solidFill>
                  <a:schemeClr val="tx1"/>
                </a:solidFill>
              </a:rPr>
              <a:t>(5) Use the vivid vignette w/ other professionals to inspire and coordinate</a:t>
            </a:r>
          </a:p>
          <a:p>
            <a:r>
              <a:rPr lang="en-US" dirty="0">
                <a:solidFill>
                  <a:schemeClr val="tx1"/>
                </a:solidFill>
              </a:rPr>
              <a:t>(6) During interprofessional meetings, listen actively and appreciate differences</a:t>
            </a:r>
          </a:p>
          <a:p>
            <a:r>
              <a:rPr lang="en-US" dirty="0">
                <a:solidFill>
                  <a:schemeClr val="tx1"/>
                </a:solidFill>
              </a:rPr>
              <a:t>(7) Know your colleagues as people</a:t>
            </a:r>
            <a:endParaRPr lang="en-US" b="1"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dirty="0">
              <a:solidFill>
                <a:schemeClr val="tx1"/>
              </a:solidFill>
            </a:endParaRPr>
          </a:p>
          <a:p>
            <a:endParaRPr lang="en-US" b="1" dirty="0">
              <a:solidFill>
                <a:schemeClr val="tx1"/>
              </a:solidFill>
            </a:endParaRPr>
          </a:p>
          <a:p>
            <a:endParaRPr lang="en-US" dirty="0"/>
          </a:p>
        </p:txBody>
      </p:sp>
    </p:spTree>
    <p:extLst>
      <p:ext uri="{BB962C8B-B14F-4D97-AF65-F5344CB8AC3E}">
        <p14:creationId xmlns:p14="http://schemas.microsoft.com/office/powerpoint/2010/main" val="2364108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467FA8B-3AC4-488A-BE15-083A9A35841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559862" y="484094"/>
            <a:ext cx="4550482" cy="5368066"/>
          </a:xfrm>
          <a:prstGeom prst="rect">
            <a:avLst/>
          </a:prstGeom>
          <a:noFill/>
          <a:ln>
            <a:solidFill>
              <a:schemeClr val="accent1"/>
            </a:solidFill>
          </a:ln>
        </p:spPr>
      </p:pic>
      <p:pic>
        <p:nvPicPr>
          <p:cNvPr id="4" name="Picture 3">
            <a:extLst>
              <a:ext uri="{FF2B5EF4-FFF2-40B4-BE49-F238E27FC236}">
                <a16:creationId xmlns:a16="http://schemas.microsoft.com/office/drawing/2014/main" id="{32C1F315-FD23-4177-BB57-971C38B243A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31859" y="484094"/>
            <a:ext cx="4550482" cy="5368066"/>
          </a:xfrm>
          <a:prstGeom prst="rect">
            <a:avLst/>
          </a:prstGeom>
          <a:noFill/>
          <a:ln>
            <a:solidFill>
              <a:schemeClr val="accent1"/>
            </a:solidFill>
          </a:ln>
        </p:spPr>
      </p:pic>
    </p:spTree>
    <p:extLst>
      <p:ext uri="{BB962C8B-B14F-4D97-AF65-F5344CB8AC3E}">
        <p14:creationId xmlns:p14="http://schemas.microsoft.com/office/powerpoint/2010/main" val="2789651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301C3-2406-4CEB-8606-64664B1C903A}"/>
              </a:ext>
            </a:extLst>
          </p:cNvPr>
          <p:cNvSpPr>
            <a:spLocks noGrp="1"/>
          </p:cNvSpPr>
          <p:nvPr>
            <p:ph type="title"/>
          </p:nvPr>
        </p:nvSpPr>
        <p:spPr/>
        <p:txBody>
          <a:bodyPr/>
          <a:lstStyle/>
          <a:p>
            <a:r>
              <a:rPr lang="en-US" dirty="0">
                <a:solidFill>
                  <a:schemeClr val="tx1"/>
                </a:solidFill>
              </a:rPr>
              <a:t>(1) Coach yourself toward a caring frame of mind</a:t>
            </a:r>
          </a:p>
        </p:txBody>
      </p:sp>
      <p:sp>
        <p:nvSpPr>
          <p:cNvPr id="3" name="Content Placeholder 2">
            <a:extLst>
              <a:ext uri="{FF2B5EF4-FFF2-40B4-BE49-F238E27FC236}">
                <a16:creationId xmlns:a16="http://schemas.microsoft.com/office/drawing/2014/main" id="{4BB581BD-206C-4B20-986A-1A8C9DD4E5DC}"/>
              </a:ext>
            </a:extLst>
          </p:cNvPr>
          <p:cNvSpPr>
            <a:spLocks noGrp="1"/>
          </p:cNvSpPr>
          <p:nvPr>
            <p:ph idx="1"/>
          </p:nvPr>
        </p:nvSpPr>
        <p:spPr/>
        <p:txBody>
          <a:bodyPr>
            <a:normAutofit/>
          </a:bodyPr>
          <a:lstStyle/>
          <a:p>
            <a:r>
              <a:rPr lang="en-US" sz="2800" dirty="0"/>
              <a:t>For example, tell yourself “I may be frustrated </a:t>
            </a:r>
            <a:r>
              <a:rPr lang="en-US" sz="2800" i="1" dirty="0"/>
              <a:t>AND</a:t>
            </a:r>
            <a:r>
              <a:rPr lang="en-US" sz="2800" dirty="0"/>
              <a:t> I can choose compassion.” Or, “Mr. Smith is not himself today.” Or, “I’ve got a strong and compassionate team.” (See #5, 6, and 7, on back of card).</a:t>
            </a:r>
            <a:endParaRPr lang="en-US" sz="2800" i="1" dirty="0"/>
          </a:p>
        </p:txBody>
      </p:sp>
    </p:spTree>
    <p:extLst>
      <p:ext uri="{BB962C8B-B14F-4D97-AF65-F5344CB8AC3E}">
        <p14:creationId xmlns:p14="http://schemas.microsoft.com/office/powerpoint/2010/main" val="1833557886"/>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477</TotalTime>
  <Words>1164</Words>
  <Application>Microsoft Office PowerPoint</Application>
  <PresentationFormat>Widescreen</PresentationFormat>
  <Paragraphs>67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Calibri Light</vt:lpstr>
      <vt:lpstr>Retrospect</vt:lpstr>
      <vt:lpstr>The Humanism Pocket Tool</vt:lpstr>
      <vt:lpstr>Overview of the HPT</vt:lpstr>
      <vt:lpstr>Learning Objectives</vt:lpstr>
      <vt:lpstr>HPACT Humanism Committee</vt:lpstr>
      <vt:lpstr>Group Reflection</vt:lpstr>
      <vt:lpstr>Paired Exercise I</vt:lpstr>
      <vt:lpstr>Humanism Pocket Tool (HPT)</vt:lpstr>
      <vt:lpstr>PowerPoint Presentation</vt:lpstr>
      <vt:lpstr>(1) Coach yourself toward a caring frame of mind</vt:lpstr>
      <vt:lpstr>(2) Be warm</vt:lpstr>
      <vt:lpstr>(3) Listen actively</vt:lpstr>
      <vt:lpstr>(4) Create a vivid vignette</vt:lpstr>
      <vt:lpstr>(5) Use the vivid vignette w/ other professionals to inspire and coordinate care</vt:lpstr>
      <vt:lpstr>(6) During interprofessional meetings, listen actively and appreciate differences</vt:lpstr>
      <vt:lpstr>(7) Know your colleagues as people</vt:lpstr>
      <vt:lpstr>Paired Exercise II</vt:lpstr>
      <vt:lpstr>Wrap Up</vt:lpstr>
      <vt:lpstr>Please collaborate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Soh, Michael Y.</dc:creator>
  <cp:lastModifiedBy>Soh, Michael Y.</cp:lastModifiedBy>
  <cp:revision>26</cp:revision>
  <dcterms:created xsi:type="dcterms:W3CDTF">2018-03-01T00:06:24Z</dcterms:created>
  <dcterms:modified xsi:type="dcterms:W3CDTF">2018-09-21T18:34:46Z</dcterms:modified>
</cp:coreProperties>
</file>